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70631-C657-1540-8430-8C89CECE466B}" type="datetimeFigureOut">
              <a:rPr lang="en-US"/>
              <a:t>7/17/2024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D5F94-BB10-2A47-86A3-FC6EF3191E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8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image" Target="../media/image1.png" /><Relationship Id="rId7" Type="http://schemas.openxmlformats.org/officeDocument/2006/relationships/image" Target="../media/image1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Relationship Id="rId9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 /><Relationship Id="rId3" Type="http://schemas.openxmlformats.org/officeDocument/2006/relationships/image" Target="../media/image1.png" /><Relationship Id="rId7" Type="http://schemas.openxmlformats.org/officeDocument/2006/relationships/image" Target="../media/image1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9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288858"/>
            <a:ext cx="4869180" cy="36518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96060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Prediction For Credit Card Approval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6350437" y="487394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463" y="2468999"/>
            <a:ext cx="4943475" cy="329160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9857" y="1109067"/>
            <a:ext cx="7057192" cy="678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Exploratory Data Analysis</a:t>
            </a:r>
            <a:endParaRPr lang="en-US" sz="4274" dirty="0"/>
          </a:p>
        </p:txBody>
      </p:sp>
      <p:sp>
        <p:nvSpPr>
          <p:cNvPr id="7" name="Shape 2"/>
          <p:cNvSpPr/>
          <p:nvPr/>
        </p:nvSpPr>
        <p:spPr>
          <a:xfrm>
            <a:off x="759857" y="2357318"/>
            <a:ext cx="488513" cy="48851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29521" y="2438638"/>
            <a:ext cx="149185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65" dirty="0"/>
          </a:p>
        </p:txBody>
      </p:sp>
      <p:sp>
        <p:nvSpPr>
          <p:cNvPr id="9" name="Text 4"/>
          <p:cNvSpPr/>
          <p:nvPr/>
        </p:nvSpPr>
        <p:spPr>
          <a:xfrm>
            <a:off x="1465421" y="2357318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Dive into the Data</a:t>
            </a:r>
            <a:endParaRPr lang="en-US" sz="2137" dirty="0"/>
          </a:p>
        </p:txBody>
      </p:sp>
      <p:sp>
        <p:nvSpPr>
          <p:cNvPr id="10" name="Text 5"/>
          <p:cNvSpPr/>
          <p:nvPr/>
        </p:nvSpPr>
        <p:spPr>
          <a:xfrm>
            <a:off x="1465421" y="2826901"/>
            <a:ext cx="6918722" cy="1042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a comprehensive exploratory data analysis (EDA) on the dataset. Uncover valuable insights through data visualization, summary statistics, and pattern identification.</a:t>
            </a:r>
            <a:endParaRPr lang="en-US" sz="1710" dirty="0"/>
          </a:p>
        </p:txBody>
      </p:sp>
      <p:sp>
        <p:nvSpPr>
          <p:cNvPr id="11" name="Shape 6"/>
          <p:cNvSpPr/>
          <p:nvPr/>
        </p:nvSpPr>
        <p:spPr>
          <a:xfrm>
            <a:off x="759857" y="4330422"/>
            <a:ext cx="488513" cy="48851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905589" y="4411742"/>
            <a:ext cx="197048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65" dirty="0"/>
          </a:p>
        </p:txBody>
      </p:sp>
      <p:sp>
        <p:nvSpPr>
          <p:cNvPr id="13" name="Text 8"/>
          <p:cNvSpPr/>
          <p:nvPr/>
        </p:nvSpPr>
        <p:spPr>
          <a:xfrm>
            <a:off x="1465421" y="4330422"/>
            <a:ext cx="3176707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 the Factors</a:t>
            </a:r>
            <a:endParaRPr lang="en-US" sz="2137" dirty="0"/>
          </a:p>
        </p:txBody>
      </p:sp>
      <p:sp>
        <p:nvSpPr>
          <p:cNvPr id="14" name="Text 9"/>
          <p:cNvSpPr/>
          <p:nvPr/>
        </p:nvSpPr>
        <p:spPr>
          <a:xfrm>
            <a:off x="1465421" y="4800005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 Univariate and Bivariate analysis to understand the key factors influencing credit card approval decisions.</a:t>
            </a:r>
            <a:endParaRPr lang="en-US" sz="1710" dirty="0"/>
          </a:p>
        </p:txBody>
      </p:sp>
      <p:sp>
        <p:nvSpPr>
          <p:cNvPr id="15" name="Shape 10"/>
          <p:cNvSpPr/>
          <p:nvPr/>
        </p:nvSpPr>
        <p:spPr>
          <a:xfrm>
            <a:off x="759857" y="5956102"/>
            <a:ext cx="488513" cy="48851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11900" y="6037421"/>
            <a:ext cx="184428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65" dirty="0"/>
          </a:p>
        </p:txBody>
      </p:sp>
      <p:sp>
        <p:nvSpPr>
          <p:cNvPr id="17" name="Text 12"/>
          <p:cNvSpPr/>
          <p:nvPr/>
        </p:nvSpPr>
        <p:spPr>
          <a:xfrm>
            <a:off x="1465421" y="5956102"/>
            <a:ext cx="3372326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Reveal Business Insights</a:t>
            </a:r>
            <a:endParaRPr lang="en-US" sz="2137" dirty="0"/>
          </a:p>
        </p:txBody>
      </p:sp>
      <p:sp>
        <p:nvSpPr>
          <p:cNvPr id="18" name="Text 13"/>
          <p:cNvSpPr/>
          <p:nvPr/>
        </p:nvSpPr>
        <p:spPr>
          <a:xfrm>
            <a:off x="1465421" y="6425684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 down the business findings and insights gained from your EDA to guide the next steps in the project.</a:t>
            </a:r>
            <a:endParaRPr lang="en-US" sz="17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615083"/>
            <a:ext cx="632662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Engineering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003709"/>
            <a:ext cx="314634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 New Features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3636288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your domain knowledge and explore ways to create new features that can provide additional insights or improve model performance.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003709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 Existing Features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022050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Experiment with transforming existing features, such as aggregating information or creating interaction terms, to uncover hidden patterns in the data.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003709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 Predictive Power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022050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feature engineering techniques to enhance the predictive power of your machine learning models and drive better credit card approval predictions.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614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36671" y="3012162"/>
            <a:ext cx="4923115" cy="615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46"/>
              </a:lnSpc>
              <a:buNone/>
            </a:pPr>
            <a:r>
              <a:rPr lang="en-US" sz="387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Preprocessing</a:t>
            </a:r>
            <a:endParaRPr lang="en-US" sz="3877" dirty="0"/>
          </a:p>
        </p:txBody>
      </p:sp>
      <p:sp>
        <p:nvSpPr>
          <p:cNvPr id="6" name="Shape 2"/>
          <p:cNvSpPr/>
          <p:nvPr/>
        </p:nvSpPr>
        <p:spPr>
          <a:xfrm>
            <a:off x="1936671" y="3922752"/>
            <a:ext cx="5280184" cy="1779627"/>
          </a:xfrm>
          <a:prstGeom prst="roundRect">
            <a:avLst>
              <a:gd name="adj" fmla="val 464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141101" y="4127183"/>
            <a:ext cx="2811780" cy="307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3"/>
              </a:lnSpc>
              <a:buNone/>
            </a:pPr>
            <a:r>
              <a:rPr lang="en-US" sz="1938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 Missing Values</a:t>
            </a:r>
            <a:endParaRPr lang="en-US" sz="1938" dirty="0"/>
          </a:p>
        </p:txBody>
      </p:sp>
      <p:sp>
        <p:nvSpPr>
          <p:cNvPr id="8" name="Text 4"/>
          <p:cNvSpPr/>
          <p:nvPr/>
        </p:nvSpPr>
        <p:spPr>
          <a:xfrm>
            <a:off x="2141101" y="4552831"/>
            <a:ext cx="4871323" cy="945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1"/>
              </a:lnSpc>
              <a:buNone/>
            </a:pPr>
            <a:r>
              <a:rPr lang="en-US" sz="155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and address any missing values in the dataset, ensuring your models are trained on clean and complete data.</a:t>
            </a:r>
            <a:endParaRPr lang="en-US" sz="1551" dirty="0"/>
          </a:p>
        </p:txBody>
      </p:sp>
      <p:sp>
        <p:nvSpPr>
          <p:cNvPr id="9" name="Shape 5"/>
          <p:cNvSpPr/>
          <p:nvPr/>
        </p:nvSpPr>
        <p:spPr>
          <a:xfrm>
            <a:off x="7413665" y="3922752"/>
            <a:ext cx="5280184" cy="1779627"/>
          </a:xfrm>
          <a:prstGeom prst="roundRect">
            <a:avLst>
              <a:gd name="adj" fmla="val 464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618095" y="4127183"/>
            <a:ext cx="3562112" cy="307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3"/>
              </a:lnSpc>
              <a:buNone/>
            </a:pPr>
            <a:r>
              <a:rPr lang="en-US" sz="1938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Encode Categorical Variables</a:t>
            </a:r>
            <a:endParaRPr lang="en-US" sz="1938" dirty="0"/>
          </a:p>
        </p:txBody>
      </p:sp>
      <p:sp>
        <p:nvSpPr>
          <p:cNvPr id="11" name="Text 7"/>
          <p:cNvSpPr/>
          <p:nvPr/>
        </p:nvSpPr>
        <p:spPr>
          <a:xfrm>
            <a:off x="7618095" y="4552831"/>
            <a:ext cx="4871323" cy="945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1"/>
              </a:lnSpc>
              <a:buNone/>
            </a:pPr>
            <a:r>
              <a:rPr lang="en-US" sz="155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 categorical variables into a format that can be effectively utilized by your machine learning models.</a:t>
            </a:r>
            <a:endParaRPr lang="en-US" sz="1551" dirty="0"/>
          </a:p>
        </p:txBody>
      </p:sp>
      <p:sp>
        <p:nvSpPr>
          <p:cNvPr id="12" name="Shape 8"/>
          <p:cNvSpPr/>
          <p:nvPr/>
        </p:nvSpPr>
        <p:spPr>
          <a:xfrm>
            <a:off x="1936671" y="5899190"/>
            <a:ext cx="5280184" cy="1779627"/>
          </a:xfrm>
          <a:prstGeom prst="roundRect">
            <a:avLst>
              <a:gd name="adj" fmla="val 464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2141101" y="6103620"/>
            <a:ext cx="3633549" cy="307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3"/>
              </a:lnSpc>
              <a:buNone/>
            </a:pPr>
            <a:r>
              <a:rPr lang="en-US" sz="1938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Scale and Normalize Features</a:t>
            </a:r>
            <a:endParaRPr lang="en-US" sz="1938" dirty="0"/>
          </a:p>
        </p:txBody>
      </p:sp>
      <p:sp>
        <p:nvSpPr>
          <p:cNvPr id="14" name="Text 10"/>
          <p:cNvSpPr/>
          <p:nvPr/>
        </p:nvSpPr>
        <p:spPr>
          <a:xfrm>
            <a:off x="2141101" y="6529268"/>
            <a:ext cx="4871323" cy="945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1"/>
              </a:lnSpc>
              <a:buNone/>
            </a:pPr>
            <a:r>
              <a:rPr lang="en-US" sz="155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appropriate scaling or normalization techniques to ensure your features are on a similar scale, improving model performance.</a:t>
            </a:r>
            <a:endParaRPr lang="en-US" sz="1551" dirty="0"/>
          </a:p>
        </p:txBody>
      </p:sp>
      <p:sp>
        <p:nvSpPr>
          <p:cNvPr id="15" name="Shape 11"/>
          <p:cNvSpPr/>
          <p:nvPr/>
        </p:nvSpPr>
        <p:spPr>
          <a:xfrm>
            <a:off x="7413665" y="5899190"/>
            <a:ext cx="5280184" cy="1779627"/>
          </a:xfrm>
          <a:prstGeom prst="roundRect">
            <a:avLst>
              <a:gd name="adj" fmla="val 464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618095" y="6103620"/>
            <a:ext cx="2632829" cy="307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3"/>
              </a:lnSpc>
              <a:buNone/>
            </a:pPr>
            <a:r>
              <a:rPr lang="en-US" sz="1938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Prepare for Modeling</a:t>
            </a:r>
            <a:endParaRPr lang="en-US" sz="1938" dirty="0"/>
          </a:p>
        </p:txBody>
      </p:sp>
      <p:sp>
        <p:nvSpPr>
          <p:cNvPr id="17" name="Text 13"/>
          <p:cNvSpPr/>
          <p:nvPr/>
        </p:nvSpPr>
        <p:spPr>
          <a:xfrm>
            <a:off x="7618095" y="6529268"/>
            <a:ext cx="4871323" cy="630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1"/>
              </a:lnSpc>
              <a:buNone/>
            </a:pPr>
            <a:r>
              <a:rPr lang="en-US" sz="155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your data is ready for model training by completing all necessary preprocessing steps.</a:t>
            </a:r>
            <a:endParaRPr lang="en-US" sz="15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46" y="2019062"/>
            <a:ext cx="4979789" cy="41913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5536" y="882372"/>
            <a:ext cx="5109091" cy="633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6"/>
              </a:lnSpc>
              <a:buNone/>
            </a:pPr>
            <a:r>
              <a:rPr lang="en-US" sz="3988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Development</a:t>
            </a:r>
            <a:endParaRPr lang="en-US" sz="3988" dirty="0"/>
          </a:p>
        </p:txBody>
      </p:sp>
      <p:sp>
        <p:nvSpPr>
          <p:cNvPr id="6" name="Shape 2"/>
          <p:cNvSpPr/>
          <p:nvPr/>
        </p:nvSpPr>
        <p:spPr>
          <a:xfrm>
            <a:off x="6486763" y="1819275"/>
            <a:ext cx="25241" cy="5527953"/>
          </a:xfrm>
          <a:prstGeom prst="roundRect">
            <a:avLst>
              <a:gd name="adj" fmla="val 337140"/>
            </a:avLst>
          </a:prstGeom>
          <a:solidFill>
            <a:srgbClr val="E5BEB2"/>
          </a:solidFill>
          <a:ln/>
        </p:spPr>
      </p:sp>
      <p:sp>
        <p:nvSpPr>
          <p:cNvPr id="7" name="Shape 3"/>
          <p:cNvSpPr/>
          <p:nvPr/>
        </p:nvSpPr>
        <p:spPr>
          <a:xfrm>
            <a:off x="6727269" y="2262426"/>
            <a:ext cx="709136" cy="25241"/>
          </a:xfrm>
          <a:prstGeom prst="roundRect">
            <a:avLst>
              <a:gd name="adj" fmla="val 337140"/>
            </a:avLst>
          </a:prstGeom>
          <a:solidFill>
            <a:srgbClr val="E5BEB2"/>
          </a:solidFill>
          <a:ln/>
        </p:spPr>
      </p:sp>
      <p:sp>
        <p:nvSpPr>
          <p:cNvPr id="8" name="Shape 4"/>
          <p:cNvSpPr/>
          <p:nvPr/>
        </p:nvSpPr>
        <p:spPr>
          <a:xfrm>
            <a:off x="6271498" y="2047161"/>
            <a:ext cx="455771" cy="455771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429732" y="2123003"/>
            <a:ext cx="139184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3"/>
              </a:lnSpc>
              <a:buNone/>
            </a:pPr>
            <a:r>
              <a:rPr lang="en-US" sz="239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93" dirty="0"/>
          </a:p>
        </p:txBody>
      </p:sp>
      <p:sp>
        <p:nvSpPr>
          <p:cNvPr id="10" name="Text 6"/>
          <p:cNvSpPr/>
          <p:nvPr/>
        </p:nvSpPr>
        <p:spPr>
          <a:xfrm>
            <a:off x="7613690" y="2021800"/>
            <a:ext cx="2532578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Logistic Regression</a:t>
            </a:r>
            <a:endParaRPr lang="en-US" sz="1994" dirty="0"/>
          </a:p>
        </p:txBody>
      </p:sp>
      <p:sp>
        <p:nvSpPr>
          <p:cNvPr id="11" name="Text 7"/>
          <p:cNvSpPr/>
          <p:nvPr/>
        </p:nvSpPr>
        <p:spPr>
          <a:xfrm>
            <a:off x="7613690" y="2459831"/>
            <a:ext cx="6307574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3"/>
              </a:lnSpc>
              <a:buNone/>
            </a:pPr>
            <a:r>
              <a:rPr lang="en-US" sz="159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 a logistic regression model to predict credit card approval, leveraging its ability to handle binary classification problems.</a:t>
            </a:r>
            <a:endParaRPr lang="en-US" sz="1595" dirty="0"/>
          </a:p>
        </p:txBody>
      </p:sp>
      <p:sp>
        <p:nvSpPr>
          <p:cNvPr id="12" name="Shape 8"/>
          <p:cNvSpPr/>
          <p:nvPr/>
        </p:nvSpPr>
        <p:spPr>
          <a:xfrm>
            <a:off x="6727269" y="3956447"/>
            <a:ext cx="709136" cy="25241"/>
          </a:xfrm>
          <a:prstGeom prst="roundRect">
            <a:avLst>
              <a:gd name="adj" fmla="val 337140"/>
            </a:avLst>
          </a:prstGeom>
          <a:solidFill>
            <a:srgbClr val="E5BEB2"/>
          </a:solidFill>
          <a:ln/>
        </p:spPr>
      </p:sp>
      <p:sp>
        <p:nvSpPr>
          <p:cNvPr id="13" name="Shape 9"/>
          <p:cNvSpPr/>
          <p:nvPr/>
        </p:nvSpPr>
        <p:spPr>
          <a:xfrm>
            <a:off x="6271498" y="3741182"/>
            <a:ext cx="455771" cy="455771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07468" y="3817025"/>
            <a:ext cx="183833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3"/>
              </a:lnSpc>
              <a:buNone/>
            </a:pPr>
            <a:r>
              <a:rPr lang="en-US" sz="239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93" dirty="0"/>
          </a:p>
        </p:txBody>
      </p:sp>
      <p:sp>
        <p:nvSpPr>
          <p:cNvPr id="15" name="Text 11"/>
          <p:cNvSpPr/>
          <p:nvPr/>
        </p:nvSpPr>
        <p:spPr>
          <a:xfrm>
            <a:off x="7613690" y="3715822"/>
            <a:ext cx="2532578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Decision Trees</a:t>
            </a:r>
            <a:endParaRPr lang="en-US" sz="1994" dirty="0"/>
          </a:p>
        </p:txBody>
      </p:sp>
      <p:sp>
        <p:nvSpPr>
          <p:cNvPr id="16" name="Text 12"/>
          <p:cNvSpPr/>
          <p:nvPr/>
        </p:nvSpPr>
        <p:spPr>
          <a:xfrm>
            <a:off x="7613690" y="4153853"/>
            <a:ext cx="6307574" cy="9726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3"/>
              </a:lnSpc>
              <a:buNone/>
            </a:pPr>
            <a:r>
              <a:rPr lang="en-US" sz="159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Experiment with decision tree-based models, which can capture complex relationships in the data and provide interpretable results.</a:t>
            </a:r>
            <a:endParaRPr lang="en-US" sz="1595" dirty="0"/>
          </a:p>
        </p:txBody>
      </p:sp>
      <p:sp>
        <p:nvSpPr>
          <p:cNvPr id="17" name="Shape 13"/>
          <p:cNvSpPr/>
          <p:nvPr/>
        </p:nvSpPr>
        <p:spPr>
          <a:xfrm>
            <a:off x="6727269" y="5974675"/>
            <a:ext cx="709136" cy="25241"/>
          </a:xfrm>
          <a:prstGeom prst="roundRect">
            <a:avLst>
              <a:gd name="adj" fmla="val 337140"/>
            </a:avLst>
          </a:prstGeom>
          <a:solidFill>
            <a:srgbClr val="E5BEB2"/>
          </a:solidFill>
          <a:ln/>
        </p:spPr>
      </p:sp>
      <p:sp>
        <p:nvSpPr>
          <p:cNvPr id="18" name="Shape 14"/>
          <p:cNvSpPr/>
          <p:nvPr/>
        </p:nvSpPr>
        <p:spPr>
          <a:xfrm>
            <a:off x="6271498" y="5759410"/>
            <a:ext cx="455771" cy="455771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413302" y="5835253"/>
            <a:ext cx="172045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3"/>
              </a:lnSpc>
              <a:buNone/>
            </a:pPr>
            <a:r>
              <a:rPr lang="en-US" sz="239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93" dirty="0"/>
          </a:p>
        </p:txBody>
      </p:sp>
      <p:sp>
        <p:nvSpPr>
          <p:cNvPr id="20" name="Text 16"/>
          <p:cNvSpPr/>
          <p:nvPr/>
        </p:nvSpPr>
        <p:spPr>
          <a:xfrm>
            <a:off x="7613690" y="5734050"/>
            <a:ext cx="2532578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Ensemble Methods</a:t>
            </a:r>
            <a:endParaRPr lang="en-US" sz="1994" dirty="0"/>
          </a:p>
        </p:txBody>
      </p:sp>
      <p:sp>
        <p:nvSpPr>
          <p:cNvPr id="21" name="Text 17"/>
          <p:cNvSpPr/>
          <p:nvPr/>
        </p:nvSpPr>
        <p:spPr>
          <a:xfrm>
            <a:off x="7613690" y="6172081"/>
            <a:ext cx="6307574" cy="9726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3"/>
              </a:lnSpc>
              <a:buNone/>
            </a:pPr>
            <a:r>
              <a:rPr lang="en-US" sz="159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ensemble techniques like random forests and boosting algorithms to combine the strengths of multiple models and improve predictive performance.</a:t>
            </a:r>
            <a:endParaRPr lang="en-US" sz="159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32401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79" y="2266593"/>
            <a:ext cx="5054441" cy="379083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Evaluation</a:t>
            </a:r>
            <a:endParaRPr lang="en-US" sz="3402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Accuracy</a:t>
            </a:r>
            <a:endParaRPr lang="en-US" sz="1701" dirty="0"/>
          </a:p>
        </p:txBody>
      </p:sp>
      <p:sp>
        <p:nvSpPr>
          <p:cNvPr id="9" name="Text 3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 the overall correctness of your model's predictions.</a:t>
            </a:r>
            <a:endParaRPr lang="en-US" sz="136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4837" y="365236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Precision</a:t>
            </a:r>
            <a:endParaRPr lang="en-US" sz="1701" dirty="0"/>
          </a:p>
        </p:txBody>
      </p:sp>
      <p:sp>
        <p:nvSpPr>
          <p:cNvPr id="12" name="Text 5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the model's ability to correctly identify approved applications.</a:t>
            </a:r>
            <a:endParaRPr lang="en-US" sz="136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4837" y="54255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Recall</a:t>
            </a:r>
            <a:endParaRPr lang="en-US" sz="1701" dirty="0"/>
          </a:p>
        </p:txBody>
      </p:sp>
      <p:sp>
        <p:nvSpPr>
          <p:cNvPr id="15" name="Text 7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 the model's ability to identify all approved applications.</a:t>
            </a:r>
            <a:endParaRPr lang="en-US" sz="1361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837" y="6594038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4837" y="71987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F1-Score</a:t>
            </a:r>
            <a:endParaRPr lang="en-US" sz="1701" dirty="0"/>
          </a:p>
        </p:txBody>
      </p:sp>
      <p:sp>
        <p:nvSpPr>
          <p:cNvPr id="18" name="Text 9"/>
          <p:cNvSpPr/>
          <p:nvPr/>
        </p:nvSpPr>
        <p:spPr>
          <a:xfrm>
            <a:off x="604837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 precision and recall to get a balanced evaluation metric.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129" y="2453640"/>
            <a:ext cx="4940022" cy="33222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4858" y="881658"/>
            <a:ext cx="5755957" cy="682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78"/>
              </a:lnSpc>
              <a:buNone/>
            </a:pPr>
            <a:r>
              <a:rPr lang="en-US" sz="430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Predicting Approvals</a:t>
            </a:r>
            <a:endParaRPr lang="en-US" sz="4302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1892379"/>
            <a:ext cx="1092756" cy="174843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185392" y="2110859"/>
            <a:ext cx="2731889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9"/>
              </a:lnSpc>
              <a:buNone/>
            </a:pPr>
            <a:r>
              <a:rPr lang="en-US" sz="215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Apply the Model</a:t>
            </a:r>
            <a:endParaRPr lang="en-US" sz="2151" dirty="0"/>
          </a:p>
        </p:txBody>
      </p:sp>
      <p:sp>
        <p:nvSpPr>
          <p:cNvPr id="9" name="Text 3"/>
          <p:cNvSpPr/>
          <p:nvPr/>
        </p:nvSpPr>
        <p:spPr>
          <a:xfrm>
            <a:off x="2185392" y="2583418"/>
            <a:ext cx="6193750" cy="699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sz="172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your best-performing model to predict the approval of credit cards in the test dataset.</a:t>
            </a:r>
            <a:endParaRPr lang="en-US" sz="172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58" y="3640812"/>
            <a:ext cx="1092756" cy="17484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85392" y="3859292"/>
            <a:ext cx="3860244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9"/>
              </a:lnSpc>
              <a:buNone/>
            </a:pPr>
            <a:r>
              <a:rPr lang="en-US" sz="215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Feature Importance</a:t>
            </a:r>
            <a:endParaRPr lang="en-US" sz="2151" dirty="0"/>
          </a:p>
        </p:txBody>
      </p:sp>
      <p:sp>
        <p:nvSpPr>
          <p:cNvPr id="12" name="Text 5"/>
          <p:cNvSpPr/>
          <p:nvPr/>
        </p:nvSpPr>
        <p:spPr>
          <a:xfrm>
            <a:off x="2185392" y="4331851"/>
            <a:ext cx="6193750" cy="699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sz="172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 the relative importance of each feature in driving the model's predictions, providing valuable insights.</a:t>
            </a:r>
            <a:endParaRPr lang="en-US" sz="172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858" y="5389245"/>
            <a:ext cx="1092756" cy="195857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185392" y="5607725"/>
            <a:ext cx="2835950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9"/>
              </a:lnSpc>
              <a:buNone/>
            </a:pPr>
            <a:r>
              <a:rPr lang="en-US" sz="215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Interpret the Results</a:t>
            </a:r>
            <a:endParaRPr lang="en-US" sz="2151" dirty="0"/>
          </a:p>
        </p:txBody>
      </p:sp>
      <p:sp>
        <p:nvSpPr>
          <p:cNvPr id="15" name="Text 7"/>
          <p:cNvSpPr/>
          <p:nvPr/>
        </p:nvSpPr>
        <p:spPr>
          <a:xfrm>
            <a:off x="2185392" y="6080284"/>
            <a:ext cx="6193750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sz="172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Interpret the model's predictions and feature importance scores to gain a deeper understanding of the credit card approval process.</a:t>
            </a:r>
            <a:endParaRPr lang="en-US" sz="172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4496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9440347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CORRELATION BETWEEN ALL THE NUMERICAL VARIABLES</a:t>
            </a:r>
            <a:endParaRPr lang="en-US" sz="340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67" y="1900952"/>
            <a:ext cx="6432709" cy="56026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94967" y="7697867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9831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90732" y="626626"/>
            <a:ext cx="5697379" cy="712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8"/>
              </a:lnSpc>
              <a:buNone/>
            </a:pPr>
            <a:r>
              <a:rPr lang="en-US" sz="448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Recommendations</a:t>
            </a:r>
            <a:endParaRPr lang="en-US" sz="448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32" y="1794510"/>
            <a:ext cx="6053495" cy="37413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90732" y="5820608"/>
            <a:ext cx="2848689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Actionable Insights</a:t>
            </a:r>
            <a:endParaRPr lang="en-US" sz="2243" dirty="0"/>
          </a:p>
        </p:txBody>
      </p:sp>
      <p:sp>
        <p:nvSpPr>
          <p:cNvPr id="7" name="Text 3"/>
          <p:cNvSpPr/>
          <p:nvPr/>
        </p:nvSpPr>
        <p:spPr>
          <a:xfrm>
            <a:off x="1090732" y="6313408"/>
            <a:ext cx="6053495" cy="1093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actionable recommendations to the business based on your findings, aiming to reduce risk and improve the credit card approval process.</a:t>
            </a:r>
            <a:endParaRPr lang="en-US" sz="179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055" y="1794510"/>
            <a:ext cx="6053495" cy="37413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6055" y="5820608"/>
            <a:ext cx="2848689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Driving Impact</a:t>
            </a:r>
            <a:endParaRPr lang="en-US" sz="2243" dirty="0"/>
          </a:p>
        </p:txBody>
      </p:sp>
      <p:sp>
        <p:nvSpPr>
          <p:cNvPr id="10" name="Text 5"/>
          <p:cNvSpPr/>
          <p:nvPr/>
        </p:nvSpPr>
        <p:spPr>
          <a:xfrm>
            <a:off x="7486055" y="6313408"/>
            <a:ext cx="6053495" cy="1458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recommendations should help the business make more informed decisions and enhance their credit card approval strategies, ultimately benefiting both the company and its customers.</a:t>
            </a:r>
            <a:endParaRPr lang="en-US" sz="179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Aarthi Mahalakshmi</cp:lastModifiedBy>
  <cp:revision>2</cp:revision>
  <dcterms:created xsi:type="dcterms:W3CDTF">2024-07-17T08:16:32Z</dcterms:created>
  <dcterms:modified xsi:type="dcterms:W3CDTF">2024-07-17T08:26:04Z</dcterms:modified>
</cp:coreProperties>
</file>